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7"/>
  </p:notesMasterIdLst>
  <p:sldIdLst>
    <p:sldId id="260" r:id="rId2"/>
    <p:sldId id="261" r:id="rId3"/>
    <p:sldId id="262" r:id="rId4"/>
    <p:sldId id="263" r:id="rId5"/>
    <p:sldId id="264" r:id="rId6"/>
    <p:sldId id="265" r:id="rId7"/>
    <p:sldId id="321" r:id="rId8"/>
    <p:sldId id="266" r:id="rId9"/>
    <p:sldId id="267" r:id="rId10"/>
    <p:sldId id="268" r:id="rId11"/>
    <p:sldId id="320" r:id="rId12"/>
    <p:sldId id="322" r:id="rId13"/>
    <p:sldId id="269" r:id="rId14"/>
    <p:sldId id="323" r:id="rId15"/>
    <p:sldId id="285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51A45-7247-4C38-A643-BB3032606664}" v="2" dt="2021-07-29T06:55:27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48" y="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on" userId="f8fcc1f89827b477" providerId="LiveId" clId="{22FE8F5E-B801-4C89-A47D-A8093F62C0FE}"/>
    <pc:docChg chg="undo custSel addSld delSld">
      <pc:chgData name="Li Leon" userId="f8fcc1f89827b477" providerId="LiveId" clId="{22FE8F5E-B801-4C89-A47D-A8093F62C0FE}" dt="2021-07-29T06:35:01.421" v="1" actId="2696"/>
      <pc:docMkLst>
        <pc:docMk/>
      </pc:docMkLst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296144682" sldId="27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490017952" sldId="277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928315481" sldId="278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299653191" sldId="300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470865469" sldId="302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857355449" sldId="303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386039616" sldId="304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489875929" sldId="305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876768526" sldId="30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309711646" sldId="307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164444042" sldId="308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924888122" sldId="309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508010125" sldId="31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77545185" sldId="317"/>
        </pc:sldMkLst>
      </pc:sldChg>
    </pc:docChg>
  </pc:docChgLst>
  <pc:docChgLst>
    <pc:chgData name="Li Leon" userId="f8fcc1f89827b477" providerId="LiveId" clId="{84051A45-7247-4C38-A643-BB3032606664}"/>
    <pc:docChg chg="custSel addSld delSld modSld">
      <pc:chgData name="Li Leon" userId="f8fcc1f89827b477" providerId="LiveId" clId="{84051A45-7247-4C38-A643-BB3032606664}" dt="2021-10-22T00:25:57.320" v="25" actId="20577"/>
      <pc:docMkLst>
        <pc:docMk/>
      </pc:docMkLst>
      <pc:sldChg chg="del">
        <pc:chgData name="Li Leon" userId="f8fcc1f89827b477" providerId="LiveId" clId="{84051A45-7247-4C38-A643-BB3032606664}" dt="2021-07-29T06:54:28.800" v="0" actId="47"/>
        <pc:sldMkLst>
          <pc:docMk/>
          <pc:sldMk cId="425709155" sldId="257"/>
        </pc:sldMkLst>
      </pc:sldChg>
      <pc:sldChg chg="modSp add mod">
        <pc:chgData name="Li Leon" userId="f8fcc1f89827b477" providerId="LiveId" clId="{84051A45-7247-4C38-A643-BB3032606664}" dt="2021-10-22T00:25:57.320" v="25" actId="20577"/>
        <pc:sldMkLst>
          <pc:docMk/>
          <pc:sldMk cId="1181603159" sldId="260"/>
        </pc:sldMkLst>
        <pc:spChg chg="mod">
          <ac:chgData name="Li Leon" userId="f8fcc1f89827b477" providerId="LiveId" clId="{84051A45-7247-4C38-A643-BB3032606664}" dt="2021-10-22T00:25:57.320" v="25" actId="20577"/>
          <ac:spMkLst>
            <pc:docMk/>
            <pc:sldMk cId="1181603159" sldId="260"/>
            <ac:spMk id="3" creationId="{56EBE0EC-9525-42E5-ABE5-6BD7ABF1E30D}"/>
          </ac:spMkLst>
        </pc:spChg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607340785" sldId="27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296144682" sldId="27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490017952" sldId="277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928315481" sldId="278"/>
        </pc:sldMkLst>
      </pc:sldChg>
      <pc:sldChg chg="add">
        <pc:chgData name="Li Leon" userId="f8fcc1f89827b477" providerId="LiveId" clId="{84051A45-7247-4C38-A643-BB3032606664}" dt="2021-07-29T06:55:27.086" v="4"/>
        <pc:sldMkLst>
          <pc:docMk/>
          <pc:sldMk cId="0" sldId="28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806196364" sldId="28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669154509" sldId="288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935937526" sldId="289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947195391" sldId="290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578512319" sldId="292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05762195" sldId="294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138303121" sldId="29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065026986" sldId="296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359149538" sldId="297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734995759" sldId="298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299653191" sldId="300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4258555182" sldId="301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470865469" sldId="302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857355449" sldId="303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386039616" sldId="304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489875929" sldId="30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876768526" sldId="30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309711646" sldId="307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164444042" sldId="308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924888122" sldId="309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526980593" sldId="311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23497211" sldId="312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165971769" sldId="313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389762352" sldId="314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720175464" sldId="31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508010125" sldId="31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77545185" sldId="317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414911920" sldId="320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883788026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6EC35-B302-4FAD-828A-DE17B0B6694C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AD0DB-9DF3-45A9-A046-127C184D5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53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天眼查，</a:t>
            </a:r>
            <a:r>
              <a:rPr lang="en-US" altLang="zh-CN" dirty="0"/>
              <a:t>w3cschool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6DEE-4247-47E2-B382-45E9409D04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2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2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工智能图片">
            <a:extLst>
              <a:ext uri="{FF2B5EF4-FFF2-40B4-BE49-F238E27FC236}">
                <a16:creationId xmlns:a16="http://schemas.microsoft.com/office/drawing/2014/main" id="{35A1CDD3-FE6A-4100-9AE8-47CE00998D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744" b="10309"/>
          <a:stretch>
            <a:fillRect/>
          </a:stretch>
        </p:blipFill>
        <p:spPr>
          <a:xfrm>
            <a:off x="-8572" y="-34925"/>
            <a:ext cx="9161621" cy="68668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FCF00F-1187-4409-943A-D2C5C10A6EED}"/>
              </a:ext>
            </a:extLst>
          </p:cNvPr>
          <p:cNvSpPr/>
          <p:nvPr userDrawn="1"/>
        </p:nvSpPr>
        <p:spPr>
          <a:xfrm>
            <a:off x="-9048" y="4208145"/>
            <a:ext cx="9161621" cy="2653200"/>
          </a:xfrm>
          <a:prstGeom prst="rect">
            <a:avLst/>
          </a:prstGeom>
          <a:solidFill>
            <a:srgbClr val="00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 descr="鼎利学院图标">
            <a:extLst>
              <a:ext uri="{FF2B5EF4-FFF2-40B4-BE49-F238E27FC236}">
                <a16:creationId xmlns:a16="http://schemas.microsoft.com/office/drawing/2014/main" id="{37BC198F-03D1-4CF1-A268-8C7B249F9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0019" y="3408045"/>
            <a:ext cx="1223963" cy="1631950"/>
          </a:xfrm>
          <a:prstGeom prst="ellipse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E68698-AC3D-4CE2-9836-9705DB6BD1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2131" y="4950077"/>
            <a:ext cx="6858000" cy="1025697"/>
          </a:xfrm>
        </p:spPr>
        <p:txBody>
          <a:bodyPr anchor="b"/>
          <a:lstStyle>
            <a:lvl1pPr algn="ctr">
              <a:defRPr lang="zh-CN" altLang="en-US" sz="36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</a:lstStyle>
          <a:p>
            <a:r>
              <a:rPr lang="zh-CN" altLang="en-US" dirty="0"/>
              <a:t>学科名称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E3C608-599D-4A69-B045-F61576ACE9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2131" y="5943599"/>
            <a:ext cx="6858000" cy="461608"/>
          </a:xfrm>
        </p:spPr>
        <p:txBody>
          <a:bodyPr/>
          <a:lstStyle>
            <a:lvl1pPr marL="0" indent="0" algn="ctr">
              <a:buNone/>
              <a:defRPr lang="zh-CN" altLang="en-US" sz="30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课程名称</a:t>
            </a:r>
          </a:p>
        </p:txBody>
      </p:sp>
    </p:spTree>
    <p:extLst>
      <p:ext uri="{BB962C8B-B14F-4D97-AF65-F5344CB8AC3E}">
        <p14:creationId xmlns:p14="http://schemas.microsoft.com/office/powerpoint/2010/main" val="15309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0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85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95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5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52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673" r:id="rId9"/>
    <p:sldLayoutId id="2147483664" r:id="rId10"/>
    <p:sldLayoutId id="2147483665" r:id="rId11"/>
    <p:sldLayoutId id="2147483666" r:id="rId12"/>
    <p:sldLayoutId id="2147483667" r:id="rId13"/>
    <p:sldLayoutId id="2147483710" r:id="rId14"/>
    <p:sldLayoutId id="2147483711" r:id="rId15"/>
    <p:sldLayoutId id="214748371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507E-49C7-462E-B5E3-C31C5FC49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EBE0EC-9525-42E5-ABE5-6BD7ABF1E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基本概念与模式的</a:t>
            </a:r>
            <a:r>
              <a:rPr lang="zh-CN" altLang="en-US"/>
              <a:t>理解（逻辑回归）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60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62428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模型参数估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计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2319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对数似然函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4743983"/>
            <a:ext cx="72720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求极大值，得到</a:t>
            </a:r>
            <a:r>
              <a:rPr sz="2600" spc="-5" dirty="0">
                <a:latin typeface="Constantia"/>
                <a:cs typeface="Constantia"/>
              </a:rPr>
              <a:t>w</a:t>
            </a:r>
            <a:r>
              <a:rPr sz="2600" dirty="0">
                <a:latin typeface="宋体"/>
                <a:cs typeface="宋体"/>
              </a:rPr>
              <a:t>的估计值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通常采用梯度下降法及拟牛顿法，学到的模型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272" y="1990344"/>
            <a:ext cx="5833872" cy="2737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5873496"/>
            <a:ext cx="3313176" cy="792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5934455"/>
            <a:ext cx="3166872" cy="7345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92AAB-4E99-4038-9F01-0D43D277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6B7BB-1A6B-44B2-8C58-8CE04857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1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F5DE0-9135-46A6-A5CA-B71245C9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代码讲解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6D591-13CF-4456-AE08-DE1B936E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见代码</a:t>
            </a:r>
          </a:p>
        </p:txBody>
      </p:sp>
    </p:spTree>
    <p:extLst>
      <p:ext uri="{BB962C8B-B14F-4D97-AF65-F5344CB8AC3E}">
        <p14:creationId xmlns:p14="http://schemas.microsoft.com/office/powerpoint/2010/main" val="315275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21578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多项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lo</a:t>
            </a:r>
            <a:r>
              <a:rPr sz="5000" dirty="0">
                <a:solidFill>
                  <a:srgbClr val="004646"/>
                </a:solidFill>
                <a:latin typeface="Calibri"/>
                <a:cs typeface="Calibri"/>
              </a:rPr>
              <a:t>g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i</a:t>
            </a:r>
            <a:r>
              <a:rPr sz="500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i</a:t>
            </a:r>
            <a:r>
              <a:rPr sz="5000" dirty="0">
                <a:solidFill>
                  <a:srgbClr val="004646"/>
                </a:solidFill>
                <a:latin typeface="Calibri"/>
                <a:cs typeface="Calibri"/>
              </a:rPr>
              <a:t>c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284480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10" dirty="0">
                <a:latin typeface="Constantia"/>
                <a:cs typeface="Constantia"/>
              </a:rPr>
              <a:t>Y</a:t>
            </a:r>
            <a:r>
              <a:rPr sz="2600" dirty="0">
                <a:latin typeface="宋体"/>
                <a:cs typeface="宋体"/>
              </a:rPr>
              <a:t>的取值集合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4962"/>
            <a:ext cx="33470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多项</a:t>
            </a:r>
            <a:r>
              <a:rPr sz="2600" spc="-5" dirty="0">
                <a:latin typeface="Constantia"/>
                <a:cs typeface="Constantia"/>
              </a:rPr>
              <a:t>logis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ic</a:t>
            </a:r>
            <a:r>
              <a:rPr sz="2600" dirty="0">
                <a:latin typeface="宋体"/>
                <a:cs typeface="宋体"/>
              </a:rPr>
              <a:t>回归模</a:t>
            </a:r>
            <a:r>
              <a:rPr sz="2600" spc="-10" dirty="0">
                <a:latin typeface="宋体"/>
                <a:cs typeface="宋体"/>
              </a:rPr>
              <a:t>型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527" y="2157983"/>
            <a:ext cx="1411224" cy="3596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111" y="3502152"/>
            <a:ext cx="6461760" cy="1152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8048" y="4867655"/>
            <a:ext cx="4300728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AFE23-8A2D-4E51-AE01-633A848D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08</a:t>
            </a:r>
            <a:r>
              <a:rPr lang="zh-CN" altLang="en-US" dirty="0"/>
              <a:t>次作业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B8B46-98C4-48FD-89A8-1B6EA1A3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sigmoid</a:t>
            </a:r>
            <a:r>
              <a:rPr lang="zh-CN" altLang="en-US" dirty="0"/>
              <a:t>函数，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证明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342900" indent="-342900"/>
            <a:r>
              <a:rPr lang="zh-CN" altLang="en-US" dirty="0"/>
              <a:t>完成最大似然估计的例题，从模型、参数、最优化 的角度解释解题的方法和过程。</a:t>
            </a: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zh-CN" altLang="en-US" dirty="0"/>
              <a:t>手写推导逻辑回归的全过程（不光是数学推导，还包括</a:t>
            </a:r>
            <a:r>
              <a:rPr lang="en-US" altLang="zh-CN" dirty="0"/>
              <a:t>sigmoid</a:t>
            </a:r>
            <a:r>
              <a:rPr lang="zh-CN" altLang="en-US" dirty="0"/>
              <a:t>函数的意义、算法的基本思想，优化的过程等）</a:t>
            </a:r>
            <a:endParaRPr lang="en-US" altLang="zh-CN" dirty="0"/>
          </a:p>
          <a:p>
            <a:pPr marL="342900" indent="-342900"/>
            <a:endParaRPr lang="en-US" altLang="zh-CN" dirty="0"/>
          </a:p>
          <a:p>
            <a:pPr marL="342900" indent="-342900"/>
            <a:r>
              <a:rPr lang="zh-CN" altLang="en-US" dirty="0"/>
              <a:t>调包使用</a:t>
            </a:r>
            <a:r>
              <a:rPr lang="en-US" altLang="zh-CN" dirty="0" err="1"/>
              <a:t>sklearn</a:t>
            </a:r>
            <a:r>
              <a:rPr lang="zh-CN" altLang="en-US" dirty="0"/>
              <a:t>的逻辑回归，完成一个示例。</a:t>
            </a:r>
            <a:endParaRPr lang="en-US" altLang="zh-CN" dirty="0"/>
          </a:p>
          <a:p>
            <a:pPr marL="342900" indent="-342900"/>
            <a:r>
              <a:rPr lang="zh-CN" altLang="en-US" dirty="0"/>
              <a:t>再现</a:t>
            </a:r>
            <a:r>
              <a:rPr lang="en-US" altLang="zh-CN" dirty="0"/>
              <a:t>ml0701_logit_stochastic_iris.py</a:t>
            </a:r>
            <a:r>
              <a:rPr lang="zh-CN" altLang="en-US" dirty="0"/>
              <a:t>，调整学习率和迭代次数，展示不同参数下的结果。</a:t>
            </a: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5480062B-24A9-4475-8EA3-A28E19A88E1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3581" y="1103691"/>
            <a:ext cx="2215896" cy="582167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4EC52ADC-A471-42EF-AFAD-37904F8EA40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145" y="2084307"/>
            <a:ext cx="2590800" cy="2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48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/>
          <p:cNvSpPr/>
          <p:nvPr/>
        </p:nvSpPr>
        <p:spPr>
          <a:xfrm>
            <a:off x="25400" y="2377565"/>
            <a:ext cx="9144000" cy="165618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Text Box 58"/>
          <p:cNvSpPr txBox="1">
            <a:spLocks noChangeArrowheads="1"/>
          </p:cNvSpPr>
          <p:nvPr/>
        </p:nvSpPr>
        <p:spPr bwMode="auto">
          <a:xfrm>
            <a:off x="1674496" y="2755900"/>
            <a:ext cx="6020435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225" name="Text Box 2"/>
          <p:cNvSpPr txBox="1">
            <a:spLocks noChangeArrowheads="1"/>
          </p:cNvSpPr>
          <p:nvPr/>
        </p:nvSpPr>
        <p:spPr bwMode="auto">
          <a:xfrm>
            <a:off x="3140704" y="4365997"/>
            <a:ext cx="266429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grpSp>
        <p:nvGrpSpPr>
          <p:cNvPr id="226" name="组合 225"/>
          <p:cNvGrpSpPr/>
          <p:nvPr/>
        </p:nvGrpSpPr>
        <p:grpSpPr>
          <a:xfrm>
            <a:off x="2893330" y="4950595"/>
            <a:ext cx="3349775" cy="62334"/>
            <a:chOff x="2768751" y="4109175"/>
            <a:chExt cx="3349775" cy="62334"/>
          </a:xfrm>
          <a:solidFill>
            <a:schemeClr val="accent2"/>
          </a:solidFill>
        </p:grpSpPr>
        <p:cxnSp>
          <p:nvCxnSpPr>
            <p:cNvPr id="227" name="直接连接符 226"/>
            <p:cNvCxnSpPr/>
            <p:nvPr/>
          </p:nvCxnSpPr>
          <p:spPr>
            <a:xfrm>
              <a:off x="2799918" y="4140342"/>
              <a:ext cx="3287441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椭圆 227"/>
            <p:cNvSpPr/>
            <p:nvPr/>
          </p:nvSpPr>
          <p:spPr>
            <a:xfrm>
              <a:off x="2768751" y="4109175"/>
              <a:ext cx="62334" cy="6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29" name="椭圆 228"/>
            <p:cNvSpPr/>
            <p:nvPr/>
          </p:nvSpPr>
          <p:spPr>
            <a:xfrm>
              <a:off x="6056192" y="4109175"/>
              <a:ext cx="62334" cy="6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ldLvl="0" animBg="1"/>
      <p:bldP spid="182" grpId="0" bldLvl="0" animBg="1"/>
      <p:bldP spid="225" grpId="0"/>
      <p:bldP spid="2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80716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逻辑斯蒂分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布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092440" cy="3350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Logistic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distribution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是连续随机变量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服从</a:t>
            </a:r>
            <a:r>
              <a:rPr sz="2600" dirty="0">
                <a:latin typeface="Constantia"/>
                <a:cs typeface="Constantia"/>
              </a:rPr>
              <a:t>Logistic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distribution</a:t>
            </a:r>
            <a:r>
              <a:rPr sz="2600" spc="-5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分布函数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密度函数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1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μ为位置参数，</a:t>
            </a:r>
            <a:r>
              <a:rPr sz="2600" dirty="0">
                <a:latin typeface="Arial"/>
                <a:cs typeface="Arial"/>
              </a:rPr>
              <a:t>γ</a:t>
            </a:r>
            <a:r>
              <a:rPr sz="2600" dirty="0">
                <a:latin typeface="宋体"/>
                <a:cs typeface="宋体"/>
              </a:rPr>
              <a:t>大于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dirty="0">
                <a:latin typeface="宋体"/>
                <a:cs typeface="宋体"/>
              </a:rPr>
              <a:t>为形状参数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(</a:t>
            </a:r>
            <a:r>
              <a:rPr sz="2600" spc="-5" dirty="0">
                <a:latin typeface="宋体"/>
                <a:cs typeface="宋体"/>
              </a:rPr>
              <a:t>μ</a:t>
            </a:r>
            <a:r>
              <a:rPr sz="2600" spc="-5" dirty="0">
                <a:latin typeface="Constantia"/>
                <a:cs typeface="Constantia"/>
              </a:rPr>
              <a:t>,1/2)</a:t>
            </a:r>
            <a:r>
              <a:rPr sz="2600" dirty="0">
                <a:latin typeface="宋体"/>
                <a:cs typeface="宋体"/>
              </a:rPr>
              <a:t>中心对</a:t>
            </a:r>
            <a:r>
              <a:rPr sz="2600" spc="-10" dirty="0">
                <a:latin typeface="宋体"/>
                <a:cs typeface="宋体"/>
              </a:rPr>
              <a:t>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52" y="5391911"/>
            <a:ext cx="3166872" cy="6035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5077967"/>
            <a:ext cx="4666488" cy="1551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7711" y="2667000"/>
            <a:ext cx="3837432" cy="728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7711" y="3572255"/>
            <a:ext cx="3782567" cy="7924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272" y="1103397"/>
            <a:ext cx="315442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pc="-5" dirty="0"/>
              <a:t>Sigmoid</a:t>
            </a:r>
            <a:r>
              <a:rPr spc="-5" dirty="0">
                <a:latin typeface="宋体"/>
                <a:cs typeface="宋体"/>
              </a:rPr>
              <a:t>：</a:t>
            </a:r>
            <a:endParaRPr sz="2450" dirty="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4025862"/>
            <a:ext cx="363855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双曲正切函数（</a:t>
            </a:r>
            <a:r>
              <a:rPr sz="2600" dirty="0">
                <a:latin typeface="Constantia"/>
                <a:cs typeface="Constantia"/>
              </a:rPr>
              <a:t>tan</a:t>
            </a:r>
            <a:r>
              <a:rPr sz="2600" spc="-10" dirty="0">
                <a:latin typeface="Constantia"/>
                <a:cs typeface="Constantia"/>
              </a:rPr>
              <a:t>h</a:t>
            </a:r>
            <a:r>
              <a:rPr sz="2600" spc="-10" dirty="0">
                <a:latin typeface="宋体"/>
                <a:cs typeface="宋体"/>
              </a:rPr>
              <a:t>）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391" y="4727447"/>
            <a:ext cx="3038856" cy="676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5759" y="1051560"/>
            <a:ext cx="3666743" cy="5544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5280" y="5248655"/>
            <a:ext cx="829055" cy="390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5383" y="2380488"/>
            <a:ext cx="609600" cy="381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303" y="1917192"/>
            <a:ext cx="2215896" cy="5821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0016" y="2923032"/>
            <a:ext cx="2590800" cy="2865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175" y="5666232"/>
            <a:ext cx="2093976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16" y="1273854"/>
            <a:ext cx="5393593" cy="34368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939" y="5187853"/>
            <a:ext cx="2304288" cy="6065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58499" y="5115384"/>
            <a:ext cx="509915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 algn="ctr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def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sigmoid(inX):</a:t>
            </a:r>
            <a:endParaRPr sz="2400" dirty="0">
              <a:latin typeface="Constantia"/>
              <a:cs typeface="Constantia"/>
            </a:endParaRPr>
          </a:p>
          <a:p>
            <a:pPr marL="1811655" algn="ctr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return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1.0/(1+exp(-inX))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0" y="487730"/>
            <a:ext cx="591737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二项逻辑斯蒂回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8886"/>
            <a:ext cx="5250180" cy="18199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Binomial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logistic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regression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model</a:t>
            </a:r>
            <a:endParaRPr sz="2600" dirty="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由条件概率</a:t>
            </a:r>
            <a:r>
              <a:rPr sz="2400" spc="-5" dirty="0">
                <a:latin typeface="Constantia"/>
                <a:cs typeface="Constantia"/>
              </a:rPr>
              <a:t>P</a:t>
            </a:r>
            <a:r>
              <a:rPr sz="2400" dirty="0">
                <a:latin typeface="Constantia"/>
                <a:cs typeface="Constantia"/>
              </a:rPr>
              <a:t>(Y|</a:t>
            </a:r>
            <a:r>
              <a:rPr sz="2400" spc="-5" dirty="0">
                <a:latin typeface="Constantia"/>
                <a:cs typeface="Constantia"/>
              </a:rPr>
              <a:t>X</a:t>
            </a:r>
            <a:r>
              <a:rPr sz="2400" dirty="0">
                <a:latin typeface="Constantia"/>
                <a:cs typeface="Constantia"/>
              </a:rPr>
              <a:t>)</a:t>
            </a:r>
            <a:r>
              <a:rPr sz="2400" dirty="0">
                <a:latin typeface="宋体"/>
                <a:cs typeface="宋体"/>
              </a:rPr>
              <a:t>表示的分类模型</a:t>
            </a: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形式化为</a:t>
            </a:r>
            <a:r>
              <a:rPr sz="2400" spc="-5" dirty="0">
                <a:latin typeface="Constantia"/>
                <a:cs typeface="Constantia"/>
              </a:rPr>
              <a:t>logistic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distribution</a:t>
            </a:r>
            <a:endParaRPr sz="2400" dirty="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dirty="0">
                <a:latin typeface="宋体"/>
                <a:cs typeface="宋体"/>
              </a:rPr>
              <a:t>取实数，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dirty="0">
                <a:latin typeface="宋体"/>
                <a:cs typeface="宋体"/>
              </a:rPr>
              <a:t>取值</a:t>
            </a:r>
            <a:r>
              <a:rPr sz="2400" spc="-5" dirty="0">
                <a:latin typeface="Constantia"/>
                <a:cs typeface="Constantia"/>
              </a:rPr>
              <a:t>1,0</a:t>
            </a:r>
            <a:endParaRPr sz="2400" dirty="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51" y="3492627"/>
            <a:ext cx="3758946" cy="16710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8986" y="3492627"/>
            <a:ext cx="3530345" cy="1747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246" y="4208424"/>
            <a:ext cx="529463" cy="11245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9023" y="5443728"/>
            <a:ext cx="1207008" cy="4480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4800" y="5462015"/>
            <a:ext cx="2185416" cy="432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8648" y="6092952"/>
            <a:ext cx="3011424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609994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二项逻辑斯蒂回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063865" cy="271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09855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事件的几率</a:t>
            </a:r>
            <a:r>
              <a:rPr sz="2600" spc="-5" dirty="0">
                <a:latin typeface="Constantia"/>
                <a:cs typeface="Constantia"/>
              </a:rPr>
              <a:t>odds</a:t>
            </a:r>
            <a:r>
              <a:rPr sz="2600" dirty="0">
                <a:latin typeface="宋体"/>
                <a:cs typeface="宋体"/>
              </a:rPr>
              <a:t>：事件发生与事件不发生的概率之</a:t>
            </a:r>
            <a:r>
              <a:rPr sz="2600" spc="-10" dirty="0">
                <a:latin typeface="宋体"/>
                <a:cs typeface="宋体"/>
              </a:rPr>
              <a:t>比 为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称为事件的发生比</a:t>
            </a:r>
            <a:r>
              <a:rPr sz="2600" spc="-5" dirty="0">
                <a:latin typeface="Constantia"/>
                <a:cs typeface="Constantia"/>
              </a:rPr>
              <a:t>(the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odds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experiencing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event),</a:t>
            </a:r>
            <a:endParaRPr sz="2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对数几率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22175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对逻辑斯蒂回归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79" y="5357978"/>
            <a:ext cx="3361944" cy="935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2221992"/>
            <a:ext cx="719327" cy="777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8855" y="3874008"/>
            <a:ext cx="2740151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26B23-2B7C-477D-BB09-36A4679A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最大似然估计的例题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9659E7-CE7B-4244-8191-9582AEB10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391" y="912933"/>
            <a:ext cx="6509217" cy="56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1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0" y="487730"/>
            <a:ext cx="334412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似然函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数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758" y="1500022"/>
            <a:ext cx="8751570" cy="4698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36525" indent="-274320" algn="just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i="1" spc="-5" dirty="0">
                <a:latin typeface="Constantia"/>
                <a:cs typeface="Constantia"/>
              </a:rPr>
              <a:t>logi</a:t>
            </a:r>
            <a:r>
              <a:rPr sz="2600" i="1" dirty="0">
                <a:latin typeface="Constantia"/>
                <a:cs typeface="Constantia"/>
              </a:rPr>
              <a:t>s</a:t>
            </a:r>
            <a:r>
              <a:rPr sz="2600" i="1" spc="-5" dirty="0">
                <a:latin typeface="Constantia"/>
                <a:cs typeface="Constantia"/>
              </a:rPr>
              <a:t>ti</a:t>
            </a:r>
            <a:r>
              <a:rPr sz="2600" i="1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分类器是由一组权值系数组成的，最关键的问题</a:t>
            </a:r>
            <a:r>
              <a:rPr sz="2600" spc="-10" dirty="0">
                <a:latin typeface="宋体"/>
                <a:cs typeface="宋体"/>
              </a:rPr>
              <a:t>就 </a:t>
            </a:r>
            <a:r>
              <a:rPr sz="2600" dirty="0">
                <a:latin typeface="宋体"/>
                <a:cs typeface="宋体"/>
              </a:rPr>
              <a:t>是如何获取这组权值，通过极大似然函数估计获得，并</a:t>
            </a:r>
            <a:r>
              <a:rPr sz="2600" spc="-10" dirty="0">
                <a:latin typeface="宋体"/>
                <a:cs typeface="宋体"/>
              </a:rPr>
              <a:t>且 </a:t>
            </a:r>
            <a:r>
              <a:rPr sz="2600" i="1" spc="-5" dirty="0">
                <a:latin typeface="Constantia"/>
                <a:cs typeface="Constantia"/>
              </a:rPr>
              <a:t>Y</a:t>
            </a:r>
            <a:r>
              <a:rPr sz="2600" spc="-5" dirty="0">
                <a:latin typeface="Constantia"/>
                <a:cs typeface="Constantia"/>
              </a:rPr>
              <a:t>~</a:t>
            </a:r>
            <a:r>
              <a:rPr sz="2600" i="1" spc="-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(</a:t>
            </a:r>
            <a:r>
              <a:rPr sz="2600" i="1" spc="-5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;</a:t>
            </a:r>
            <a:r>
              <a:rPr sz="2600" i="1" spc="-5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似然函数</a:t>
            </a:r>
            <a:r>
              <a:rPr sz="2600" dirty="0">
                <a:latin typeface="宋体"/>
                <a:cs typeface="宋体"/>
              </a:rPr>
              <a:t>是统计模型中参数的函数。给定输出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时，关于</a:t>
            </a:r>
            <a:r>
              <a:rPr sz="2600" spc="-10" dirty="0">
                <a:latin typeface="宋体"/>
                <a:cs typeface="宋体"/>
              </a:rPr>
              <a:t>参 </a:t>
            </a:r>
            <a:r>
              <a:rPr sz="2600" dirty="0">
                <a:latin typeface="宋体"/>
                <a:cs typeface="宋体"/>
              </a:rPr>
              <a:t>数</a:t>
            </a:r>
            <a:r>
              <a:rPr sz="2600" spc="-10" dirty="0">
                <a:latin typeface="Arial"/>
                <a:cs typeface="Arial"/>
              </a:rPr>
              <a:t>θ</a:t>
            </a:r>
            <a:r>
              <a:rPr sz="2600" dirty="0">
                <a:latin typeface="宋体"/>
                <a:cs typeface="宋体"/>
              </a:rPr>
              <a:t>的似然函数</a:t>
            </a:r>
            <a:r>
              <a:rPr sz="2600" spc="-5" dirty="0">
                <a:latin typeface="Constantia"/>
                <a:cs typeface="Constantia"/>
              </a:rPr>
              <a:t>L(</a:t>
            </a:r>
            <a:r>
              <a:rPr sz="2600" spc="-5" dirty="0">
                <a:latin typeface="Arial"/>
                <a:cs typeface="Arial"/>
              </a:rPr>
              <a:t>θ</a:t>
            </a:r>
            <a:r>
              <a:rPr sz="2600" spc="-5" dirty="0">
                <a:latin typeface="Constantia"/>
                <a:cs typeface="Constantia"/>
              </a:rPr>
              <a:t>|x)</a:t>
            </a:r>
            <a:r>
              <a:rPr sz="2600" spc="-5" dirty="0">
                <a:latin typeface="宋体"/>
                <a:cs typeface="宋体"/>
              </a:rPr>
              <a:t>（</a:t>
            </a:r>
            <a:r>
              <a:rPr sz="2600" dirty="0">
                <a:latin typeface="宋体"/>
                <a:cs typeface="宋体"/>
              </a:rPr>
              <a:t>在数值上）等于给定参数</a:t>
            </a:r>
            <a:r>
              <a:rPr sz="2600" spc="-10" dirty="0">
                <a:latin typeface="Arial"/>
                <a:cs typeface="Arial"/>
              </a:rPr>
              <a:t>θ</a:t>
            </a:r>
            <a:r>
              <a:rPr sz="2600" dirty="0">
                <a:latin typeface="宋体"/>
                <a:cs typeface="宋体"/>
              </a:rPr>
              <a:t>后变量</a:t>
            </a:r>
            <a:r>
              <a:rPr sz="2600" spc="-10" dirty="0">
                <a:latin typeface="Constantia"/>
                <a:cs typeface="Constantia"/>
              </a:rPr>
              <a:t>X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的概率</a:t>
            </a:r>
            <a:r>
              <a:rPr sz="2600" spc="-5" dirty="0">
                <a:latin typeface="宋体"/>
                <a:cs typeface="宋体"/>
              </a:rPr>
              <a:t>：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L(</a:t>
            </a:r>
            <a:r>
              <a:rPr sz="2600" spc="-5" dirty="0">
                <a:solidFill>
                  <a:srgbClr val="C00000"/>
                </a:solidFill>
                <a:latin typeface="Arial"/>
                <a:cs typeface="Arial"/>
              </a:rPr>
              <a:t>θ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|x)=P(X=x|</a:t>
            </a:r>
            <a:r>
              <a:rPr sz="2600" spc="-5" dirty="0">
                <a:solidFill>
                  <a:srgbClr val="C00000"/>
                </a:solidFill>
                <a:latin typeface="Arial"/>
                <a:cs typeface="Arial"/>
              </a:rPr>
              <a:t>θ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163830" indent="-27432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似然函数的重要性不是它的取值，而是当参数变化时概</a:t>
            </a:r>
            <a:r>
              <a:rPr sz="2600" spc="-10" dirty="0">
                <a:latin typeface="宋体"/>
                <a:cs typeface="宋体"/>
              </a:rPr>
              <a:t>率 </a:t>
            </a:r>
            <a:r>
              <a:rPr sz="2600" dirty="0">
                <a:latin typeface="宋体"/>
                <a:cs typeface="宋体"/>
              </a:rPr>
              <a:t>密度函数到底是变大还是变小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87020" marR="16383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极大似然函数：似然函数取得最大值表示相应的参数能</a:t>
            </a:r>
            <a:r>
              <a:rPr sz="2600" spc="-10" dirty="0">
                <a:latin typeface="宋体"/>
                <a:cs typeface="宋体"/>
              </a:rPr>
              <a:t>够 </a:t>
            </a:r>
            <a:r>
              <a:rPr sz="2600" dirty="0">
                <a:latin typeface="宋体"/>
                <a:cs typeface="宋体"/>
              </a:rPr>
              <a:t>使得统计模型最为合</a:t>
            </a:r>
            <a:r>
              <a:rPr sz="2600" spc="-10" dirty="0">
                <a:latin typeface="宋体"/>
                <a:cs typeface="宋体"/>
              </a:rPr>
              <a:t>理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61529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似然函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数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758" y="1500022"/>
            <a:ext cx="490601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那么对于上述</a:t>
            </a:r>
            <a:r>
              <a:rPr sz="2600" i="1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个观测事件，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758" y="2925597"/>
            <a:ext cx="5951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其联合概率密度函数，即似然函数为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357" y="4349902"/>
            <a:ext cx="8837295" cy="1291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目标：求出使这一似然函数的值最大的参数估，</a:t>
            </a:r>
            <a:r>
              <a:rPr sz="2600" dirty="0">
                <a:latin typeface="Constantia"/>
                <a:cs typeface="Constantia"/>
              </a:rPr>
              <a:t>w</a:t>
            </a:r>
            <a:r>
              <a:rPr sz="2475" baseline="-16835" dirty="0">
                <a:latin typeface="Constantia"/>
                <a:cs typeface="Constantia"/>
              </a:rPr>
              <a:t>1</a:t>
            </a:r>
            <a:r>
              <a:rPr sz="2600" dirty="0">
                <a:latin typeface="Constantia"/>
                <a:cs typeface="Constantia"/>
              </a:rPr>
              <a:t>,w</a:t>
            </a:r>
            <a:r>
              <a:rPr sz="2475" baseline="-16835" dirty="0">
                <a:latin typeface="Constantia"/>
                <a:cs typeface="Constantia"/>
              </a:rPr>
              <a:t>2</a:t>
            </a:r>
            <a:r>
              <a:rPr sz="2600" dirty="0">
                <a:latin typeface="Constantia"/>
                <a:cs typeface="Constantia"/>
              </a:rPr>
              <a:t>,…,w</a:t>
            </a:r>
            <a:r>
              <a:rPr sz="2475" baseline="-16835" dirty="0">
                <a:latin typeface="Constantia"/>
                <a:cs typeface="Constantia"/>
              </a:rPr>
              <a:t>n</a:t>
            </a:r>
            <a:endParaRPr sz="2475" baseline="-16835">
              <a:latin typeface="Constantia"/>
              <a:cs typeface="Constantia"/>
            </a:endParaRPr>
          </a:p>
          <a:p>
            <a:pPr marL="312420">
              <a:lnSpc>
                <a:spcPct val="100000"/>
              </a:lnSpc>
            </a:pPr>
            <a:r>
              <a:rPr sz="2600" dirty="0">
                <a:latin typeface="宋体"/>
                <a:cs typeface="宋体"/>
              </a:rPr>
              <a:t>使得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取</a:t>
            </a:r>
            <a:r>
              <a:rPr sz="2600" spc="-10" dirty="0">
                <a:latin typeface="宋体"/>
                <a:cs typeface="宋体"/>
              </a:rPr>
              <a:t>得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最大值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381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取对数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2142744"/>
            <a:ext cx="5519928" cy="4084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1720" y="3364991"/>
            <a:ext cx="3794759" cy="999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5786369</TotalTime>
  <Words>369</Words>
  <Application>Microsoft Office PowerPoint</Application>
  <PresentationFormat>全屏显示(4:3)</PresentationFormat>
  <Paragraphs>65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Kaiti SC Bold</vt:lpstr>
      <vt:lpstr>等线</vt:lpstr>
      <vt:lpstr>方正准圆简体</vt:lpstr>
      <vt:lpstr>宋体</vt:lpstr>
      <vt:lpstr>微软雅黑</vt:lpstr>
      <vt:lpstr>幼圆</vt:lpstr>
      <vt:lpstr>Arial</vt:lpstr>
      <vt:lpstr>Calibri</vt:lpstr>
      <vt:lpstr>Constantia</vt:lpstr>
      <vt:lpstr>Times New Roman</vt:lpstr>
      <vt:lpstr>Verdana</vt:lpstr>
      <vt:lpstr>Wingdings</vt:lpstr>
      <vt:lpstr>机器学习v2.1rgb</vt:lpstr>
      <vt:lpstr>机器学习</vt:lpstr>
      <vt:lpstr>逻辑斯蒂分布</vt:lpstr>
      <vt:lpstr>Sigmoid：</vt:lpstr>
      <vt:lpstr>PowerPoint 演示文稿</vt:lpstr>
      <vt:lpstr>二项逻辑斯蒂回归</vt:lpstr>
      <vt:lpstr>二项逻辑斯蒂回归</vt:lpstr>
      <vt:lpstr>最大似然估计的例题</vt:lpstr>
      <vt:lpstr>似然函数</vt:lpstr>
      <vt:lpstr>似然函数</vt:lpstr>
      <vt:lpstr>模型参数估计</vt:lpstr>
      <vt:lpstr>具体求解过程</vt:lpstr>
      <vt:lpstr>代码讲解</vt:lpstr>
      <vt:lpstr>多项logistic回归</vt:lpstr>
      <vt:lpstr>第08次作业</vt:lpstr>
      <vt:lpstr>PowerPoint 演示文稿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/>
  <cp:lastModifiedBy>Li Leon</cp:lastModifiedBy>
  <cp:revision>364</cp:revision>
  <dcterms:created xsi:type="dcterms:W3CDTF">2015-06-30T12:15:09Z</dcterms:created>
  <dcterms:modified xsi:type="dcterms:W3CDTF">2021-10-26T03:17:07Z</dcterms:modified>
</cp:coreProperties>
</file>